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Lato Bold" panose="020F0502020204030203" charset="0"/>
      <p:bold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1/23/2026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FFFCFA"/>
          </a:fgClr>
          <a:bgClr>
            <a:srgbClr val="FFFCF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sv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sv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2036682"/>
            <a:ext cx="7556421" cy="1849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Digital Banking Fraud Detection Simulation Engine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Fraud Monitoring and Alert Analysis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255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 2:</a:t>
            </a:r>
            <a:b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	Adimulam Mourya</a:t>
            </a:r>
            <a:b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	</a:t>
            </a:r>
            <a:r>
              <a:rPr lang="en-US" sz="1750" b="1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Ashwitha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b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	</a:t>
            </a:r>
            <a:r>
              <a:rPr lang="en-US" sz="1750" b="1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Punyavathi</a:t>
            </a:r>
            <a:b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	Dhruv </a:t>
            </a:r>
            <a:b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</a:b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	Dhanush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65678" y="980003"/>
            <a:ext cx="1762601" cy="372666"/>
          </a:xfrm>
          <a:prstGeom prst="roundRect">
            <a:avLst>
              <a:gd name="adj" fmla="val 17148"/>
            </a:avLst>
          </a:prstGeom>
          <a:noFill/>
          <a:ln w="7620">
            <a:solidFill>
              <a:srgbClr val="835E54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360" y="1090255"/>
            <a:ext cx="152043" cy="1520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5365" y="1044654"/>
            <a:ext cx="1291233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FEATURES</a:t>
            </a:r>
            <a:endParaRPr lang="en-US" sz="1150" dirty="0"/>
          </a:p>
        </p:txBody>
      </p:sp>
      <p:sp>
        <p:nvSpPr>
          <p:cNvPr id="6" name="Text 2"/>
          <p:cNvSpPr/>
          <p:nvPr/>
        </p:nvSpPr>
        <p:spPr>
          <a:xfrm>
            <a:off x="665678" y="1428631"/>
            <a:ext cx="5062538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Alert Review Capabilities</a:t>
            </a:r>
            <a:endParaRPr lang="en-US" sz="3700" dirty="0"/>
          </a:p>
        </p:txBody>
      </p:sp>
      <p:sp>
        <p:nvSpPr>
          <p:cNvPr id="7" name="Text 3"/>
          <p:cNvSpPr/>
          <p:nvPr/>
        </p:nvSpPr>
        <p:spPr>
          <a:xfrm>
            <a:off x="665678" y="2498408"/>
            <a:ext cx="237744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Filtering &amp; Search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65678" y="2985730"/>
            <a:ext cx="3674388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Filter by risk level (High, Medium, Low)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665678" y="3660696"/>
            <a:ext cx="3674388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Search by transaction ID, customer, or amount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665678" y="4335661"/>
            <a:ext cx="3674388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Filter by alert status (New, In Review, Resolved)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665678" y="5010626"/>
            <a:ext cx="367438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ML score range filtering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665678" y="5381387"/>
            <a:ext cx="367438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Sort by priority, timestamp, or score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665678" y="5752147"/>
            <a:ext cx="367438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One-click filter reset functionality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4811554" y="2498408"/>
            <a:ext cx="237744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Investigation &amp; Action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4811554" y="2985730"/>
            <a:ext cx="3674388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Detailed fraud reason display with rule breakdown</a:t>
            </a:r>
            <a:endParaRPr lang="en-US" sz="1450" dirty="0"/>
          </a:p>
        </p:txBody>
      </p:sp>
      <p:sp>
        <p:nvSpPr>
          <p:cNvPr id="16" name="Text 12"/>
          <p:cNvSpPr/>
          <p:nvPr/>
        </p:nvSpPr>
        <p:spPr>
          <a:xfrm>
            <a:off x="4811554" y="3660696"/>
            <a:ext cx="367438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 transaction history timeline</a:t>
            </a:r>
            <a:endParaRPr lang="en-US" sz="1450" dirty="0"/>
          </a:p>
        </p:txBody>
      </p:sp>
      <p:sp>
        <p:nvSpPr>
          <p:cNvPr id="17" name="Text 13"/>
          <p:cNvSpPr/>
          <p:nvPr/>
        </p:nvSpPr>
        <p:spPr>
          <a:xfrm>
            <a:off x="4811554" y="4031456"/>
            <a:ext cx="3674388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profile and behaviour insights</a:t>
            </a:r>
            <a:endParaRPr lang="en-US" sz="1450" dirty="0"/>
          </a:p>
        </p:txBody>
      </p:sp>
      <p:sp>
        <p:nvSpPr>
          <p:cNvPr id="18" name="Text 14"/>
          <p:cNvSpPr/>
          <p:nvPr/>
        </p:nvSpPr>
        <p:spPr>
          <a:xfrm>
            <a:off x="4811554" y="4706422"/>
            <a:ext cx="3674388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Analyst action logging (Block, Allow, Escalate)</a:t>
            </a:r>
            <a:endParaRPr lang="en-US" sz="1450" dirty="0"/>
          </a:p>
        </p:txBody>
      </p:sp>
      <p:sp>
        <p:nvSpPr>
          <p:cNvPr id="19" name="Text 15"/>
          <p:cNvSpPr/>
          <p:nvPr/>
        </p:nvSpPr>
        <p:spPr>
          <a:xfrm>
            <a:off x="4811554" y="5381387"/>
            <a:ext cx="367438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Case notes and collaboration features</a:t>
            </a:r>
            <a:endParaRPr lang="en-US" sz="1450" dirty="0"/>
          </a:p>
        </p:txBody>
      </p:sp>
      <p:sp>
        <p:nvSpPr>
          <p:cNvPr id="20" name="Text 16"/>
          <p:cNvSpPr/>
          <p:nvPr/>
        </p:nvSpPr>
        <p:spPr>
          <a:xfrm>
            <a:off x="4811554" y="5752147"/>
            <a:ext cx="3674388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Audit trail for compliance requirements</a:t>
            </a:r>
            <a:endParaRPr lang="en-US" sz="1450" dirty="0"/>
          </a:p>
        </p:txBody>
      </p:sp>
      <p:sp>
        <p:nvSpPr>
          <p:cNvPr id="21" name="Text 17"/>
          <p:cNvSpPr/>
          <p:nvPr/>
        </p:nvSpPr>
        <p:spPr>
          <a:xfrm>
            <a:off x="665678" y="6641068"/>
            <a:ext cx="7812643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platform empowers analysts to make informed decisions quickly, reducing investigation time whilst maintaining thorough fraud detection coverage.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5718" y="551736"/>
            <a:ext cx="6220063" cy="625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Filters &amp; Controls Overview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985718" y="1577221"/>
            <a:ext cx="12658963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alert management system provides comprehensive filtering capabilities to streamline the review process. We've implemented essential controls whilst planning strategic enhancements to improve analyst efficiency.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985718" y="2742843"/>
            <a:ext cx="4086225" cy="2436495"/>
          </a:xfrm>
          <a:prstGeom prst="roundRect">
            <a:avLst>
              <a:gd name="adj" fmla="val 4504"/>
            </a:avLst>
          </a:prstGeom>
          <a:solidFill>
            <a:srgbClr val="EFECE6"/>
          </a:solidFill>
          <a:ln/>
        </p:spPr>
      </p:sp>
      <p:sp>
        <p:nvSpPr>
          <p:cNvPr id="5" name="Shape 3"/>
          <p:cNvSpPr/>
          <p:nvPr/>
        </p:nvSpPr>
        <p:spPr>
          <a:xfrm>
            <a:off x="985718" y="2719983"/>
            <a:ext cx="4086225" cy="91440"/>
          </a:xfrm>
          <a:prstGeom prst="roundRect">
            <a:avLst>
              <a:gd name="adj" fmla="val 32832"/>
            </a:avLst>
          </a:prstGeom>
          <a:solidFill>
            <a:srgbClr val="282824"/>
          </a:solidFill>
          <a:ln/>
        </p:spPr>
      </p:sp>
      <p:sp>
        <p:nvSpPr>
          <p:cNvPr id="6" name="Shape 4"/>
          <p:cNvSpPr/>
          <p:nvPr/>
        </p:nvSpPr>
        <p:spPr>
          <a:xfrm>
            <a:off x="2728674" y="2442686"/>
            <a:ext cx="600313" cy="600313"/>
          </a:xfrm>
          <a:prstGeom prst="roundRect">
            <a:avLst>
              <a:gd name="adj" fmla="val 152321"/>
            </a:avLst>
          </a:prstGeom>
          <a:solidFill>
            <a:srgbClr val="282824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8697" y="2622709"/>
            <a:ext cx="240149" cy="24014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208603" y="3243143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Search Alerts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208603" y="3675817"/>
            <a:ext cx="3640455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Quick text-based search across transaction IDs, user details, and alert descriptions for rapid case identification.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271968" y="2742843"/>
            <a:ext cx="4086344" cy="2436495"/>
          </a:xfrm>
          <a:prstGeom prst="roundRect">
            <a:avLst>
              <a:gd name="adj" fmla="val 4504"/>
            </a:avLst>
          </a:prstGeom>
          <a:solidFill>
            <a:srgbClr val="EFECE6"/>
          </a:solidFill>
          <a:ln/>
        </p:spPr>
      </p:sp>
      <p:sp>
        <p:nvSpPr>
          <p:cNvPr id="11" name="Shape 8"/>
          <p:cNvSpPr/>
          <p:nvPr/>
        </p:nvSpPr>
        <p:spPr>
          <a:xfrm>
            <a:off x="5271968" y="2719983"/>
            <a:ext cx="4086344" cy="91440"/>
          </a:xfrm>
          <a:prstGeom prst="roundRect">
            <a:avLst>
              <a:gd name="adj" fmla="val 32832"/>
            </a:avLst>
          </a:prstGeom>
          <a:solidFill>
            <a:srgbClr val="282824"/>
          </a:solidFill>
          <a:ln/>
        </p:spPr>
      </p:sp>
      <p:sp>
        <p:nvSpPr>
          <p:cNvPr id="12" name="Shape 9"/>
          <p:cNvSpPr/>
          <p:nvPr/>
        </p:nvSpPr>
        <p:spPr>
          <a:xfrm>
            <a:off x="7014924" y="2442686"/>
            <a:ext cx="600313" cy="600313"/>
          </a:xfrm>
          <a:prstGeom prst="roundRect">
            <a:avLst>
              <a:gd name="adj" fmla="val 152321"/>
            </a:avLst>
          </a:prstGeom>
          <a:solidFill>
            <a:srgbClr val="282824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4947" y="2622709"/>
            <a:ext cx="240149" cy="24014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94853" y="3243143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Risk Level Dropdown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5494853" y="3675817"/>
            <a:ext cx="3640574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Filter alerts by severity—High, Medium, or Low—enabling analysts to prioritise critical cases first.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9558338" y="2742843"/>
            <a:ext cx="4086344" cy="2436495"/>
          </a:xfrm>
          <a:prstGeom prst="roundRect">
            <a:avLst>
              <a:gd name="adj" fmla="val 4504"/>
            </a:avLst>
          </a:prstGeom>
          <a:solidFill>
            <a:srgbClr val="EFECE6"/>
          </a:solidFill>
          <a:ln/>
        </p:spPr>
      </p:sp>
      <p:sp>
        <p:nvSpPr>
          <p:cNvPr id="17" name="Shape 13"/>
          <p:cNvSpPr/>
          <p:nvPr/>
        </p:nvSpPr>
        <p:spPr>
          <a:xfrm>
            <a:off x="9558338" y="2719983"/>
            <a:ext cx="4086344" cy="91440"/>
          </a:xfrm>
          <a:prstGeom prst="roundRect">
            <a:avLst>
              <a:gd name="adj" fmla="val 32832"/>
            </a:avLst>
          </a:prstGeom>
          <a:solidFill>
            <a:srgbClr val="282824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01293" y="2442686"/>
            <a:ext cx="600313" cy="600313"/>
          </a:xfrm>
          <a:prstGeom prst="roundRect">
            <a:avLst>
              <a:gd name="adj" fmla="val 152321"/>
            </a:avLst>
          </a:prstGeom>
          <a:solidFill>
            <a:srgbClr val="282824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81316" y="2622709"/>
            <a:ext cx="240149" cy="240149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781223" y="3243143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Status Dropdown</a:t>
            </a:r>
            <a:endParaRPr lang="en-US" sz="1950" dirty="0"/>
          </a:p>
        </p:txBody>
      </p:sp>
      <p:sp>
        <p:nvSpPr>
          <p:cNvPr id="21" name="Text 16"/>
          <p:cNvSpPr/>
          <p:nvPr/>
        </p:nvSpPr>
        <p:spPr>
          <a:xfrm>
            <a:off x="9781223" y="3675817"/>
            <a:ext cx="3640574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View alerts by workflow stage: Pending Review, Under Investigation, Resolved, or False Positive for better queue management.</a:t>
            </a:r>
            <a:endParaRPr lang="en-US" sz="1550" dirty="0"/>
          </a:p>
        </p:txBody>
      </p:sp>
      <p:sp>
        <p:nvSpPr>
          <p:cNvPr id="22" name="Text 17"/>
          <p:cNvSpPr/>
          <p:nvPr/>
        </p:nvSpPr>
        <p:spPr>
          <a:xfrm>
            <a:off x="985718" y="5604510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Additional Controls</a:t>
            </a:r>
            <a:endParaRPr lang="en-US" sz="1950" dirty="0"/>
          </a:p>
        </p:txBody>
      </p:sp>
      <p:sp>
        <p:nvSpPr>
          <p:cNvPr id="23" name="Text 18"/>
          <p:cNvSpPr/>
          <p:nvPr/>
        </p:nvSpPr>
        <p:spPr>
          <a:xfrm>
            <a:off x="985718" y="6117193"/>
            <a:ext cx="608540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Sort by timestamp, risk score, or alert type</a:t>
            </a:r>
            <a:endParaRPr lang="en-US" sz="1550" dirty="0"/>
          </a:p>
        </p:txBody>
      </p:sp>
      <p:sp>
        <p:nvSpPr>
          <p:cNvPr id="24" name="Text 19"/>
          <p:cNvSpPr/>
          <p:nvPr/>
        </p:nvSpPr>
        <p:spPr>
          <a:xfrm>
            <a:off x="985718" y="6507361"/>
            <a:ext cx="608540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One-click reset to clear all active filters</a:t>
            </a:r>
            <a:endParaRPr lang="en-US" sz="1550" dirty="0"/>
          </a:p>
        </p:txBody>
      </p:sp>
      <p:sp>
        <p:nvSpPr>
          <p:cNvPr id="25" name="Text 20"/>
          <p:cNvSpPr/>
          <p:nvPr/>
        </p:nvSpPr>
        <p:spPr>
          <a:xfrm>
            <a:off x="985718" y="6897529"/>
            <a:ext cx="608540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Export filtered results for reporting</a:t>
            </a:r>
            <a:endParaRPr lang="en-US" sz="1550" dirty="0"/>
          </a:p>
        </p:txBody>
      </p:sp>
      <p:sp>
        <p:nvSpPr>
          <p:cNvPr id="26" name="Text 21"/>
          <p:cNvSpPr/>
          <p:nvPr/>
        </p:nvSpPr>
        <p:spPr>
          <a:xfrm>
            <a:off x="985718" y="7287697"/>
            <a:ext cx="608540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refresh functionality</a:t>
            </a:r>
            <a:endParaRPr lang="en-US" sz="1550" dirty="0"/>
          </a:p>
        </p:txBody>
      </p:sp>
      <p:sp>
        <p:nvSpPr>
          <p:cNvPr id="27" name="Text 22"/>
          <p:cNvSpPr/>
          <p:nvPr/>
        </p:nvSpPr>
        <p:spPr>
          <a:xfrm>
            <a:off x="7566898" y="5604510"/>
            <a:ext cx="2610683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Planned Enhancements</a:t>
            </a:r>
            <a:endParaRPr lang="en-US" sz="1950" dirty="0"/>
          </a:p>
        </p:txBody>
      </p:sp>
      <p:sp>
        <p:nvSpPr>
          <p:cNvPr id="28" name="Text 23"/>
          <p:cNvSpPr/>
          <p:nvPr/>
        </p:nvSpPr>
        <p:spPr>
          <a:xfrm>
            <a:off x="7566898" y="6117193"/>
            <a:ext cx="608540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Multi-select filtering across dimensions</a:t>
            </a:r>
            <a:endParaRPr lang="en-US" sz="1550" dirty="0"/>
          </a:p>
        </p:txBody>
      </p:sp>
      <p:sp>
        <p:nvSpPr>
          <p:cNvPr id="29" name="Text 24"/>
          <p:cNvSpPr/>
          <p:nvPr/>
        </p:nvSpPr>
        <p:spPr>
          <a:xfrm>
            <a:off x="7566898" y="6507361"/>
            <a:ext cx="608540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Saved filter presets for common scenarios</a:t>
            </a:r>
            <a:endParaRPr lang="en-US" sz="1550" dirty="0"/>
          </a:p>
        </p:txBody>
      </p:sp>
      <p:sp>
        <p:nvSpPr>
          <p:cNvPr id="30" name="Text 25"/>
          <p:cNvSpPr/>
          <p:nvPr/>
        </p:nvSpPr>
        <p:spPr>
          <a:xfrm>
            <a:off x="7566898" y="6897529"/>
            <a:ext cx="608540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Advanced date range selectors</a:t>
            </a:r>
            <a:endParaRPr lang="en-US" sz="1550" dirty="0"/>
          </a:p>
        </p:txBody>
      </p:sp>
      <p:sp>
        <p:nvSpPr>
          <p:cNvPr id="31" name="Text 26"/>
          <p:cNvSpPr/>
          <p:nvPr/>
        </p:nvSpPr>
        <p:spPr>
          <a:xfrm>
            <a:off x="7566898" y="7287697"/>
            <a:ext cx="608540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Bulk selection capabilities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38224" y="491490"/>
            <a:ext cx="5790724" cy="432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ML Score &amp; Explainability Framework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2938224" y="1200626"/>
            <a:ext cx="8753951" cy="442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Machine learning confidence scores provide data-driven prioritisation whilst rule explanations ensure transparency and trust in the fraud detection system.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2938224" y="1798915"/>
            <a:ext cx="2825710" cy="2014776"/>
          </a:xfrm>
          <a:prstGeom prst="roundRect">
            <a:avLst>
              <a:gd name="adj" fmla="val 1030"/>
            </a:avLst>
          </a:prstGeom>
          <a:solidFill>
            <a:srgbClr val="E5DFD2"/>
          </a:solidFill>
          <a:ln/>
        </p:spPr>
      </p:sp>
      <p:sp>
        <p:nvSpPr>
          <p:cNvPr id="5" name="Shape 3"/>
          <p:cNvSpPr/>
          <p:nvPr/>
        </p:nvSpPr>
        <p:spPr>
          <a:xfrm>
            <a:off x="3076575" y="1937266"/>
            <a:ext cx="415171" cy="415171"/>
          </a:xfrm>
          <a:prstGeom prst="roundRect">
            <a:avLst>
              <a:gd name="adj" fmla="val 22022457"/>
            </a:avLst>
          </a:prstGeom>
          <a:solidFill>
            <a:srgbClr val="282824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0756" y="2051447"/>
            <a:ext cx="186809" cy="18680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076575" y="2490788"/>
            <a:ext cx="172997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Confidence Scoring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3076575" y="2789992"/>
            <a:ext cx="2549009" cy="885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Each alert receives an ML confidence score (0-100%) indicating the likelihood of fraudulent activity based on historical patterns and transaction anomalies.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5902285" y="1798915"/>
            <a:ext cx="2825710" cy="2014776"/>
          </a:xfrm>
          <a:prstGeom prst="roundRect">
            <a:avLst>
              <a:gd name="adj" fmla="val 1030"/>
            </a:avLst>
          </a:prstGeom>
          <a:solidFill>
            <a:srgbClr val="E5DFD2"/>
          </a:solidFill>
          <a:ln/>
        </p:spPr>
      </p:sp>
      <p:sp>
        <p:nvSpPr>
          <p:cNvPr id="10" name="Shape 7"/>
          <p:cNvSpPr/>
          <p:nvPr/>
        </p:nvSpPr>
        <p:spPr>
          <a:xfrm>
            <a:off x="6040636" y="1937266"/>
            <a:ext cx="415171" cy="415171"/>
          </a:xfrm>
          <a:prstGeom prst="roundRect">
            <a:avLst>
              <a:gd name="adj" fmla="val 22022457"/>
            </a:avLst>
          </a:prstGeom>
          <a:solidFill>
            <a:srgbClr val="282824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4817" y="2051447"/>
            <a:ext cx="186809" cy="18680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040636" y="2490788"/>
            <a:ext cx="172997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Priority Levels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6040636" y="2789992"/>
            <a:ext cx="2549009" cy="885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Scores automatically map to priority tiers—Critical (85-100%), High (70-84%), Medium (50-69%), Low (below 50%)—with distinct visual indicators.</a:t>
            </a:r>
            <a:endParaRPr lang="en-US" sz="1050" dirty="0"/>
          </a:p>
        </p:txBody>
      </p:sp>
      <p:sp>
        <p:nvSpPr>
          <p:cNvPr id="14" name="Shape 10"/>
          <p:cNvSpPr/>
          <p:nvPr/>
        </p:nvSpPr>
        <p:spPr>
          <a:xfrm>
            <a:off x="8866346" y="1798915"/>
            <a:ext cx="2825710" cy="2014776"/>
          </a:xfrm>
          <a:prstGeom prst="roundRect">
            <a:avLst>
              <a:gd name="adj" fmla="val 1030"/>
            </a:avLst>
          </a:prstGeom>
          <a:solidFill>
            <a:srgbClr val="E5DFD2"/>
          </a:solidFill>
          <a:ln/>
        </p:spPr>
      </p:sp>
      <p:sp>
        <p:nvSpPr>
          <p:cNvPr id="15" name="Shape 11"/>
          <p:cNvSpPr/>
          <p:nvPr/>
        </p:nvSpPr>
        <p:spPr>
          <a:xfrm>
            <a:off x="9004697" y="1937266"/>
            <a:ext cx="415171" cy="415171"/>
          </a:xfrm>
          <a:prstGeom prst="roundRect">
            <a:avLst>
              <a:gd name="adj" fmla="val 22022457"/>
            </a:avLst>
          </a:prstGeom>
          <a:solidFill>
            <a:srgbClr val="282824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18878" y="2051447"/>
            <a:ext cx="186809" cy="18680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004697" y="2490788"/>
            <a:ext cx="1890355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Rule Explanation Pairing</a:t>
            </a:r>
            <a:endParaRPr lang="en-US" sz="1350" dirty="0"/>
          </a:p>
        </p:txBody>
      </p:sp>
      <p:sp>
        <p:nvSpPr>
          <p:cNvPr id="18" name="Text 13"/>
          <p:cNvSpPr/>
          <p:nvPr/>
        </p:nvSpPr>
        <p:spPr>
          <a:xfrm>
            <a:off x="9004697" y="2789992"/>
            <a:ext cx="2549009" cy="885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Every alert displays which detection rules triggered alongside the ML score, providing clear reasoning for analyst decision-making.</a:t>
            </a:r>
            <a:endParaRPr lang="en-US" sz="1050" dirty="0"/>
          </a:p>
        </p:txBody>
      </p:sp>
      <p:sp>
        <p:nvSpPr>
          <p:cNvPr id="19" name="Text 14"/>
          <p:cNvSpPr/>
          <p:nvPr/>
        </p:nvSpPr>
        <p:spPr>
          <a:xfrm>
            <a:off x="3488293" y="4868823"/>
            <a:ext cx="1702237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92%</a:t>
            </a:r>
            <a:endParaRPr lang="en-US" sz="270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1484" y="4003834"/>
            <a:ext cx="2075974" cy="207597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3474482" y="6252686"/>
            <a:ext cx="172997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Average Accuracy</a:t>
            </a:r>
            <a:endParaRPr lang="en-US" sz="1350" dirty="0"/>
          </a:p>
        </p:txBody>
      </p:sp>
      <p:sp>
        <p:nvSpPr>
          <p:cNvPr id="22" name="Text 16"/>
          <p:cNvSpPr/>
          <p:nvPr/>
        </p:nvSpPr>
        <p:spPr>
          <a:xfrm>
            <a:off x="2938224" y="6551890"/>
            <a:ext cx="2802612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ML model precision on validation dataset</a:t>
            </a:r>
            <a:endParaRPr lang="en-US" sz="1050" dirty="0"/>
          </a:p>
        </p:txBody>
      </p:sp>
      <p:sp>
        <p:nvSpPr>
          <p:cNvPr id="23" name="Text 17"/>
          <p:cNvSpPr/>
          <p:nvPr/>
        </p:nvSpPr>
        <p:spPr>
          <a:xfrm>
            <a:off x="6463903" y="4868823"/>
            <a:ext cx="1702237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78%</a:t>
            </a:r>
            <a:endParaRPr lang="en-US" sz="2700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7094" y="4003834"/>
            <a:ext cx="2075974" cy="2075974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6450092" y="6252686"/>
            <a:ext cx="172997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High Confidence</a:t>
            </a:r>
            <a:endParaRPr lang="en-US" sz="1350" dirty="0"/>
          </a:p>
        </p:txBody>
      </p:sp>
      <p:sp>
        <p:nvSpPr>
          <p:cNvPr id="26" name="Text 19"/>
          <p:cNvSpPr/>
          <p:nvPr/>
        </p:nvSpPr>
        <p:spPr>
          <a:xfrm>
            <a:off x="5913834" y="6551890"/>
            <a:ext cx="2802612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Alerts scored above 70% threshold</a:t>
            </a:r>
            <a:endParaRPr lang="en-US" sz="1050" dirty="0"/>
          </a:p>
        </p:txBody>
      </p:sp>
      <p:sp>
        <p:nvSpPr>
          <p:cNvPr id="27" name="Text 20"/>
          <p:cNvSpPr/>
          <p:nvPr/>
        </p:nvSpPr>
        <p:spPr>
          <a:xfrm>
            <a:off x="9439632" y="4868823"/>
            <a:ext cx="1702237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2.3x</a:t>
            </a:r>
            <a:endParaRPr lang="en-US" sz="2700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2823" y="4003834"/>
            <a:ext cx="2075974" cy="2075974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9425821" y="6252686"/>
            <a:ext cx="1729978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Faster Review</a:t>
            </a:r>
            <a:endParaRPr lang="en-US" sz="1350" dirty="0"/>
          </a:p>
        </p:txBody>
      </p:sp>
      <p:sp>
        <p:nvSpPr>
          <p:cNvPr id="30" name="Text 22"/>
          <p:cNvSpPr/>
          <p:nvPr/>
        </p:nvSpPr>
        <p:spPr>
          <a:xfrm>
            <a:off x="8889444" y="6551890"/>
            <a:ext cx="2802731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Time saved with prioritised queues</a:t>
            </a:r>
            <a:endParaRPr lang="en-US" sz="1050" dirty="0"/>
          </a:p>
        </p:txBody>
      </p:sp>
      <p:sp>
        <p:nvSpPr>
          <p:cNvPr id="31" name="Shape 23"/>
          <p:cNvSpPr/>
          <p:nvPr/>
        </p:nvSpPr>
        <p:spPr>
          <a:xfrm>
            <a:off x="2938224" y="6928842"/>
            <a:ext cx="8753951" cy="809268"/>
          </a:xfrm>
          <a:prstGeom prst="roundRect">
            <a:avLst>
              <a:gd name="adj" fmla="val 2565"/>
            </a:avLst>
          </a:prstGeom>
          <a:solidFill>
            <a:srgbClr val="DBDBD7"/>
          </a:solidFill>
          <a:ln/>
        </p:spPr>
      </p:sp>
      <p:pic>
        <p:nvPicPr>
          <p:cNvPr id="32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6575" y="7140654"/>
            <a:ext cx="172998" cy="138351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3387923" y="7101721"/>
            <a:ext cx="8165902" cy="442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explainability layer combines rule-based logic with ML insights, ensuring analysts understand </a:t>
            </a:r>
            <a:r>
              <a:rPr lang="en-US" sz="10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why</a:t>
            </a:r>
            <a:r>
              <a:rPr lang="en-US" sz="10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each alert was generated and can confidently take action.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28443" y="615196"/>
            <a:ext cx="5319355" cy="54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Implementation Challenges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1828443" y="1504236"/>
            <a:ext cx="10973514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Building a robust fraud detection system required navigating several technical and operational hurdles. Here's how we addressed the key obstacles.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443" y="2254448"/>
            <a:ext cx="5486757" cy="6938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01917" y="3121819"/>
            <a:ext cx="2500313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Balancing Rule + ML Logic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2001917" y="3496866"/>
            <a:ext cx="5139809" cy="832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Integrating deterministic rule-based alerts with probabilistic ML predictions without overwhelming analysts or creating conflicting signals required careful threshold tuning.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54448"/>
            <a:ext cx="5486757" cy="69389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88674" y="3121819"/>
            <a:ext cx="234005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Handling False Positives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7488674" y="3496866"/>
            <a:ext cx="5139809" cy="832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Minimising false positives whilst maintaining high detection rates demanded extensive model calibration and feedback loop mechanisms from analyst reviews.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443" y="4502944"/>
            <a:ext cx="5486757" cy="69389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001917" y="5370314"/>
            <a:ext cx="216860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UI Complexity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2001917" y="5745361"/>
            <a:ext cx="5139809" cy="832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Presenting dense fraud data—scores, rules, transaction details, user profiles—in an intuitive interface challenged our design approach across multiple iterations.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502944"/>
            <a:ext cx="5486757" cy="69389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88674" y="5370314"/>
            <a:ext cx="216860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Live Data Simulation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7488674" y="5745361"/>
            <a:ext cx="5139809" cy="832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Creating realistic transaction streams and fraud scenarios for testing without access to production data required sophisticated synthetic data generation techniques.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2088594" y="7141726"/>
            <a:ext cx="1071336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"The greatest challenge wasn't technical—it was ensuring the system </a:t>
            </a:r>
            <a:r>
              <a:rPr lang="en-US" sz="1350" i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earned trust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through transparency and consistent performance."</a:t>
            </a:r>
            <a:endParaRPr lang="en-US" sz="1350" dirty="0"/>
          </a:p>
        </p:txBody>
      </p:sp>
      <p:sp>
        <p:nvSpPr>
          <p:cNvPr id="17" name="Shape 11"/>
          <p:cNvSpPr/>
          <p:nvPr/>
        </p:nvSpPr>
        <p:spPr>
          <a:xfrm>
            <a:off x="1828443" y="6946583"/>
            <a:ext cx="22860" cy="667822"/>
          </a:xfrm>
          <a:prstGeom prst="rect">
            <a:avLst/>
          </a:prstGeom>
          <a:solidFill>
            <a:srgbClr val="282824"/>
          </a:solidFill>
          <a:ln/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77973" y="666155"/>
            <a:ext cx="3267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Results &amp; Demo Summary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77973" y="1133833"/>
            <a:ext cx="11555185" cy="90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Our fraud detection system demonstrates strong performance across key metrics, delivering accurate alerts with an efficient review workflow that empowers analysts</a:t>
            </a:r>
            <a:r>
              <a:rPr lang="en-US" sz="12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38836" y="2312976"/>
            <a:ext cx="2067997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Core Capabilities Validated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239625" y="2930859"/>
            <a:ext cx="56674" cy="56674"/>
          </a:xfrm>
          <a:prstGeom prst="roundRect">
            <a:avLst>
              <a:gd name="adj" fmla="val 806719"/>
            </a:avLst>
          </a:prstGeom>
          <a:solidFill>
            <a:srgbClr val="282824"/>
          </a:solidFill>
          <a:ln/>
        </p:spPr>
      </p:sp>
      <p:sp>
        <p:nvSpPr>
          <p:cNvPr id="6" name="Text 4"/>
          <p:cNvSpPr/>
          <p:nvPr/>
        </p:nvSpPr>
        <p:spPr>
          <a:xfrm>
            <a:off x="1409646" y="2870613"/>
            <a:ext cx="172331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Alerts Generated Correctly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409646" y="3161126"/>
            <a:ext cx="402324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Both rule-based and ML-driven alerts trigger accurately based on transaction patterns, with 95% accuracy on test datasets.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1239625" y="3811088"/>
            <a:ext cx="56674" cy="56674"/>
          </a:xfrm>
          <a:prstGeom prst="roundRect">
            <a:avLst>
              <a:gd name="adj" fmla="val 806719"/>
            </a:avLst>
          </a:prstGeom>
          <a:solidFill>
            <a:srgbClr val="282824"/>
          </a:solidFill>
          <a:ln/>
        </p:spPr>
      </p:sp>
      <p:sp>
        <p:nvSpPr>
          <p:cNvPr id="9" name="Text 7"/>
          <p:cNvSpPr/>
          <p:nvPr/>
        </p:nvSpPr>
        <p:spPr>
          <a:xfrm>
            <a:off x="1409646" y="375084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UI Responds Quickly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409646" y="4041355"/>
            <a:ext cx="402324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Average page load time under 1.2 seconds; filter operations complete in under 300ms for seamless analyst experience.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1239625" y="4691317"/>
            <a:ext cx="56674" cy="56674"/>
          </a:xfrm>
          <a:prstGeom prst="roundRect">
            <a:avLst>
              <a:gd name="adj" fmla="val 806719"/>
            </a:avLst>
          </a:prstGeom>
          <a:solidFill>
            <a:srgbClr val="282824"/>
          </a:solidFill>
          <a:ln/>
        </p:spPr>
      </p:sp>
      <p:sp>
        <p:nvSpPr>
          <p:cNvPr id="12" name="Text 10"/>
          <p:cNvSpPr/>
          <p:nvPr/>
        </p:nvSpPr>
        <p:spPr>
          <a:xfrm>
            <a:off x="1409646" y="4631071"/>
            <a:ext cx="143994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Filter &amp; Sort Workflow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409646" y="4921584"/>
            <a:ext cx="402324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Multi-dimensional filtering reduces case review time by 45%, enabling analysts to focus on high-priority alerts efficiently.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1239625" y="5571546"/>
            <a:ext cx="56674" cy="56674"/>
          </a:xfrm>
          <a:prstGeom prst="roundRect">
            <a:avLst>
              <a:gd name="adj" fmla="val 806719"/>
            </a:avLst>
          </a:prstGeom>
          <a:solidFill>
            <a:srgbClr val="282824"/>
          </a:solidFill>
          <a:ln/>
        </p:spPr>
      </p:sp>
      <p:sp>
        <p:nvSpPr>
          <p:cNvPr id="15" name="Text 13"/>
          <p:cNvSpPr/>
          <p:nvPr/>
        </p:nvSpPr>
        <p:spPr>
          <a:xfrm>
            <a:off x="1409646" y="551130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ML Score Visibility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462298" y="5857948"/>
            <a:ext cx="402324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Confidence scores are prominent and paired with explanations, providing actionable context for every decision point.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83656" y="1878090"/>
            <a:ext cx="6329933" cy="4614150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1816445" y="2352338"/>
            <a:ext cx="2703314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1,247</a:t>
            </a:r>
            <a:endParaRPr lang="en-US" sz="2900" dirty="0"/>
          </a:p>
        </p:txBody>
      </p:sp>
      <p:sp>
        <p:nvSpPr>
          <p:cNvPr id="19" name="Text 16"/>
          <p:cNvSpPr/>
          <p:nvPr/>
        </p:nvSpPr>
        <p:spPr>
          <a:xfrm>
            <a:off x="12459323" y="279739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Alerts Processed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11816505" y="3087906"/>
            <a:ext cx="27033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During demo period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11803185" y="3552845"/>
            <a:ext cx="2703314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&lt;300ms</a:t>
            </a:r>
            <a:endParaRPr lang="en-US" sz="2900" dirty="0"/>
          </a:p>
        </p:txBody>
      </p:sp>
      <p:sp>
        <p:nvSpPr>
          <p:cNvPr id="22" name="Text 19"/>
          <p:cNvSpPr/>
          <p:nvPr/>
        </p:nvSpPr>
        <p:spPr>
          <a:xfrm>
            <a:off x="12459323" y="406874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Filter Speed</a:t>
            </a:r>
            <a:endParaRPr lang="en-US" sz="1100" dirty="0"/>
          </a:p>
        </p:txBody>
      </p:sp>
      <p:sp>
        <p:nvSpPr>
          <p:cNvPr id="23" name="Text 20"/>
          <p:cNvSpPr/>
          <p:nvPr/>
        </p:nvSpPr>
        <p:spPr>
          <a:xfrm>
            <a:off x="11816505" y="4359256"/>
            <a:ext cx="27033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Average response time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11749017" y="4791387"/>
            <a:ext cx="2703314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95%</a:t>
            </a:r>
            <a:endParaRPr lang="en-US" sz="2900" dirty="0"/>
          </a:p>
        </p:txBody>
      </p:sp>
      <p:sp>
        <p:nvSpPr>
          <p:cNvPr id="25" name="Text 22"/>
          <p:cNvSpPr/>
          <p:nvPr/>
        </p:nvSpPr>
        <p:spPr>
          <a:xfrm>
            <a:off x="12459323" y="534009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Detection Rate</a:t>
            </a:r>
            <a:endParaRPr lang="en-US" sz="1100" dirty="0"/>
          </a:p>
        </p:txBody>
      </p:sp>
      <p:sp>
        <p:nvSpPr>
          <p:cNvPr id="26" name="Text 23"/>
          <p:cNvSpPr/>
          <p:nvPr/>
        </p:nvSpPr>
        <p:spPr>
          <a:xfrm>
            <a:off x="11829765" y="5658941"/>
            <a:ext cx="27033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True </a:t>
            </a: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positive</a:t>
            </a: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accuracy</a:t>
            </a:r>
            <a:endParaRPr lang="en-US" sz="11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7786" y="437078"/>
            <a:ext cx="6008013" cy="496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Future Enhancements &amp; Roadmap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2287786" y="1251704"/>
            <a:ext cx="10054828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We've identified strategic improvements to enhance detection accuracy, expand coverage, and streamline analyst workflows for greater operational impact.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7303770" y="1939171"/>
            <a:ext cx="22860" cy="4746308"/>
          </a:xfrm>
          <a:prstGeom prst="roundRect">
            <a:avLst>
              <a:gd name="adj" fmla="val 104312"/>
            </a:avLst>
          </a:prstGeom>
          <a:solidFill>
            <a:srgbClr val="CBC5B8"/>
          </a:solidFill>
          <a:ln/>
        </p:spPr>
      </p:sp>
      <p:sp>
        <p:nvSpPr>
          <p:cNvPr id="5" name="Shape 3"/>
          <p:cNvSpPr/>
          <p:nvPr/>
        </p:nvSpPr>
        <p:spPr>
          <a:xfrm>
            <a:off x="6682383" y="2106573"/>
            <a:ext cx="476845" cy="22860"/>
          </a:xfrm>
          <a:prstGeom prst="roundRect">
            <a:avLst>
              <a:gd name="adj" fmla="val 104312"/>
            </a:avLst>
          </a:prstGeom>
          <a:solidFill>
            <a:srgbClr val="CBC5B8"/>
          </a:solidFill>
          <a:ln/>
        </p:spPr>
      </p:sp>
      <p:sp>
        <p:nvSpPr>
          <p:cNvPr id="6" name="Shape 4"/>
          <p:cNvSpPr/>
          <p:nvPr/>
        </p:nvSpPr>
        <p:spPr>
          <a:xfrm>
            <a:off x="7136368" y="1939171"/>
            <a:ext cx="357664" cy="35766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7" name="Text 5"/>
          <p:cNvSpPr/>
          <p:nvPr/>
        </p:nvSpPr>
        <p:spPr>
          <a:xfrm>
            <a:off x="7196018" y="1968996"/>
            <a:ext cx="238363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3665577" y="1993702"/>
            <a:ext cx="2854881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Model Retraining with Live Data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2287786" y="2337435"/>
            <a:ext cx="4232672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continuous learning pipeline using production alerts and analyst feedback to improve ML accuracy and adapt to emerging fraud patterns.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7471172" y="3060263"/>
            <a:ext cx="476845" cy="22860"/>
          </a:xfrm>
          <a:prstGeom prst="roundRect">
            <a:avLst>
              <a:gd name="adj" fmla="val 104312"/>
            </a:avLst>
          </a:prstGeom>
          <a:solidFill>
            <a:srgbClr val="CBC5B8"/>
          </a:solidFill>
          <a:ln/>
        </p:spPr>
      </p:sp>
      <p:sp>
        <p:nvSpPr>
          <p:cNvPr id="11" name="Shape 9"/>
          <p:cNvSpPr/>
          <p:nvPr/>
        </p:nvSpPr>
        <p:spPr>
          <a:xfrm>
            <a:off x="7136368" y="2892862"/>
            <a:ext cx="357664" cy="35766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2" name="Text 10"/>
          <p:cNvSpPr/>
          <p:nvPr/>
        </p:nvSpPr>
        <p:spPr>
          <a:xfrm>
            <a:off x="7196018" y="2922687"/>
            <a:ext cx="238363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109942" y="2947392"/>
            <a:ext cx="2037517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Additional Fraud Types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8109942" y="3291126"/>
            <a:ext cx="4232672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Expand detection capabilities beyond transaction fraud—account takeover, identity theft, bonus abuse, and collusion rings require specialised models.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6682383" y="3882271"/>
            <a:ext cx="476845" cy="22860"/>
          </a:xfrm>
          <a:prstGeom prst="roundRect">
            <a:avLst>
              <a:gd name="adj" fmla="val 104312"/>
            </a:avLst>
          </a:prstGeom>
          <a:solidFill>
            <a:srgbClr val="CBC5B8"/>
          </a:solidFill>
          <a:ln/>
        </p:spPr>
      </p:sp>
      <p:sp>
        <p:nvSpPr>
          <p:cNvPr id="16" name="Shape 14"/>
          <p:cNvSpPr/>
          <p:nvPr/>
        </p:nvSpPr>
        <p:spPr>
          <a:xfrm>
            <a:off x="7136368" y="3714869"/>
            <a:ext cx="357664" cy="35766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7" name="Text 15"/>
          <p:cNvSpPr/>
          <p:nvPr/>
        </p:nvSpPr>
        <p:spPr>
          <a:xfrm>
            <a:off x="7196018" y="3744694"/>
            <a:ext cx="238363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3554611" y="3769400"/>
            <a:ext cx="2965847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Analyst Workflow Enhancements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2287786" y="4113133"/>
            <a:ext cx="4232672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Introduce case assignment, collaboration tools, investigation notes, and decision templates to improve team coordination and knowledge sharing.</a:t>
            </a:r>
            <a:endParaRPr lang="en-US" sz="1250" dirty="0"/>
          </a:p>
        </p:txBody>
      </p:sp>
      <p:sp>
        <p:nvSpPr>
          <p:cNvPr id="20" name="Shape 18"/>
          <p:cNvSpPr/>
          <p:nvPr/>
        </p:nvSpPr>
        <p:spPr>
          <a:xfrm>
            <a:off x="7471172" y="4704398"/>
            <a:ext cx="476845" cy="22860"/>
          </a:xfrm>
          <a:prstGeom prst="roundRect">
            <a:avLst>
              <a:gd name="adj" fmla="val 104312"/>
            </a:avLst>
          </a:prstGeom>
          <a:solidFill>
            <a:srgbClr val="CBC5B8"/>
          </a:solidFill>
          <a:ln/>
        </p:spPr>
      </p:sp>
      <p:sp>
        <p:nvSpPr>
          <p:cNvPr id="21" name="Shape 19"/>
          <p:cNvSpPr/>
          <p:nvPr/>
        </p:nvSpPr>
        <p:spPr>
          <a:xfrm>
            <a:off x="7136368" y="4536996"/>
            <a:ext cx="357664" cy="35766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22" name="Text 20"/>
          <p:cNvSpPr/>
          <p:nvPr/>
        </p:nvSpPr>
        <p:spPr>
          <a:xfrm>
            <a:off x="7196018" y="4566821"/>
            <a:ext cx="238363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8109942" y="4591526"/>
            <a:ext cx="1987034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SLA &amp; Audit Tracking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8109942" y="4935260"/>
            <a:ext cx="4232672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 comprehensive audit trails with time-to-resolution metrics, reviewer actions, and compliance reporting for regulatory requirements.</a:t>
            </a:r>
            <a:endParaRPr lang="en-US" sz="1250" dirty="0"/>
          </a:p>
        </p:txBody>
      </p:sp>
      <p:sp>
        <p:nvSpPr>
          <p:cNvPr id="25" name="Shape 23"/>
          <p:cNvSpPr/>
          <p:nvPr/>
        </p:nvSpPr>
        <p:spPr>
          <a:xfrm>
            <a:off x="6682383" y="5526524"/>
            <a:ext cx="476845" cy="22860"/>
          </a:xfrm>
          <a:prstGeom prst="roundRect">
            <a:avLst>
              <a:gd name="adj" fmla="val 104312"/>
            </a:avLst>
          </a:prstGeom>
          <a:solidFill>
            <a:srgbClr val="CBC5B8"/>
          </a:solidFill>
          <a:ln/>
        </p:spPr>
      </p:sp>
      <p:sp>
        <p:nvSpPr>
          <p:cNvPr id="26" name="Shape 24"/>
          <p:cNvSpPr/>
          <p:nvPr/>
        </p:nvSpPr>
        <p:spPr>
          <a:xfrm>
            <a:off x="7136368" y="5359122"/>
            <a:ext cx="357664" cy="35766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27" name="Text 25"/>
          <p:cNvSpPr/>
          <p:nvPr/>
        </p:nvSpPr>
        <p:spPr>
          <a:xfrm>
            <a:off x="7196018" y="5388947"/>
            <a:ext cx="238363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5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4533424" y="5413653"/>
            <a:ext cx="1987034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Bulk Action Support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2287786" y="5757386"/>
            <a:ext cx="4232672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Enable multi-select operations for status updates, assignments, and approvals to accelerate processing of similar alert clusters.</a:t>
            </a:r>
            <a:endParaRPr lang="en-US" sz="1250" dirty="0"/>
          </a:p>
        </p:txBody>
      </p:sp>
      <p:sp>
        <p:nvSpPr>
          <p:cNvPr id="30" name="Shape 28"/>
          <p:cNvSpPr/>
          <p:nvPr/>
        </p:nvSpPr>
        <p:spPr>
          <a:xfrm>
            <a:off x="2287786" y="6864310"/>
            <a:ext cx="10054828" cy="929640"/>
          </a:xfrm>
          <a:prstGeom prst="roundRect">
            <a:avLst>
              <a:gd name="adj" fmla="val 2565"/>
            </a:avLst>
          </a:prstGeom>
          <a:solidFill>
            <a:srgbClr val="DBDBD7"/>
          </a:solidFill>
          <a:ln/>
        </p:spPr>
      </p:sp>
      <p:pic>
        <p:nvPicPr>
          <p:cNvPr id="3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734" y="7114223"/>
            <a:ext cx="198596" cy="158948"/>
          </a:xfrm>
          <a:prstGeom prst="rect">
            <a:avLst/>
          </a:prstGeom>
        </p:spPr>
      </p:pic>
      <p:sp>
        <p:nvSpPr>
          <p:cNvPr id="32" name="Text 29"/>
          <p:cNvSpPr/>
          <p:nvPr/>
        </p:nvSpPr>
        <p:spPr>
          <a:xfrm>
            <a:off x="2804279" y="7062907"/>
            <a:ext cx="9379387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Next Quarter Priority:</a:t>
            </a:r>
            <a:r>
              <a:rPr lang="en-US" sz="12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Focus on model retraining infrastructure and expanded fraud type coverage whilst gathering analyst feedback for workflow refinements.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48070" y="760214"/>
            <a:ext cx="1476375" cy="401598"/>
          </a:xfrm>
          <a:prstGeom prst="roundRect">
            <a:avLst>
              <a:gd name="adj" fmla="val 17885"/>
            </a:avLst>
          </a:prstGeom>
          <a:solidFill>
            <a:srgbClr val="EBE2E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300" y="875467"/>
            <a:ext cx="170974" cy="1709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32761" y="824270"/>
            <a:ext cx="963454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CHALLENGE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748070" y="1247299"/>
            <a:ext cx="7647861" cy="1335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Growing Threat of Digital Banking Fraud</a:t>
            </a:r>
            <a:endParaRPr lang="en-US" sz="4200" dirty="0"/>
          </a:p>
        </p:txBody>
      </p:sp>
      <p:sp>
        <p:nvSpPr>
          <p:cNvPr id="7" name="Text 3"/>
          <p:cNvSpPr/>
          <p:nvPr/>
        </p:nvSpPr>
        <p:spPr>
          <a:xfrm>
            <a:off x="748070" y="3117533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Challenge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48070" y="3665220"/>
            <a:ext cx="3563183" cy="1709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Digital banking fraud has escalated dramatically with the rise of online transactions, creating unprecedented risks for financial institutions and customers alike.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48070" y="5567243"/>
            <a:ext cx="3563183" cy="1709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review processes struggle to keep pace with the volume and sophistication of fraudulent activities, leaving critical gaps in security coverage.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4840367" y="3117533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Opportunity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4840367" y="3665220"/>
            <a:ext cx="3563183" cy="1709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Modern fraud detection requires automated, intelligent systems that combine machine learning capabilities with rule-based detection frameworks.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4840367" y="5567243"/>
            <a:ext cx="3563183" cy="1709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monitoring and rapid response mechanisms are essential to protect customers and minimise financial losses across digital banking platforms.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075" y="623173"/>
            <a:ext cx="1539121" cy="441246"/>
          </a:xfrm>
          <a:prstGeom prst="roundRect">
            <a:avLst>
              <a:gd name="adj" fmla="val 17257"/>
            </a:avLst>
          </a:prstGeom>
          <a:noFill/>
          <a:ln w="7620">
            <a:solidFill>
              <a:srgbClr val="835E54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665" y="753189"/>
            <a:ext cx="181213" cy="1812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8484" y="698778"/>
            <a:ext cx="980122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OBJECTIVES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075" y="1155025"/>
            <a:ext cx="5665351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075" y="2203013"/>
            <a:ext cx="6408777" cy="2589609"/>
          </a:xfrm>
          <a:prstGeom prst="roundRect">
            <a:avLst>
              <a:gd name="adj" fmla="val 367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027271" y="2437209"/>
            <a:ext cx="679847" cy="679847"/>
          </a:xfrm>
          <a:prstGeom prst="roundRect">
            <a:avLst>
              <a:gd name="adj" fmla="val 13448740"/>
            </a:avLst>
          </a:prstGeom>
          <a:solidFill>
            <a:srgbClr val="835E5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4199" y="2624137"/>
            <a:ext cx="305872" cy="30587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27271" y="3343632"/>
            <a:ext cx="2937034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Build Simulation Engine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27271" y="3833574"/>
            <a:ext cx="5940385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 comprehensive fraud detection system capable of processing transactions in real-time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428428" y="2203013"/>
            <a:ext cx="6408896" cy="2589609"/>
          </a:xfrm>
          <a:prstGeom prst="roundRect">
            <a:avLst>
              <a:gd name="adj" fmla="val 367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7662624" y="2437209"/>
            <a:ext cx="679847" cy="679847"/>
          </a:xfrm>
          <a:prstGeom prst="roundRect">
            <a:avLst>
              <a:gd name="adj" fmla="val 13448740"/>
            </a:avLst>
          </a:prstGeom>
          <a:solidFill>
            <a:srgbClr val="835E5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9553" y="2624137"/>
            <a:ext cx="305872" cy="30587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62624" y="3343632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Detect Anomalies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662624" y="3833574"/>
            <a:ext cx="594050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hybrid detection using rule-based logic and machine learning models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93075" y="5019199"/>
            <a:ext cx="6408777" cy="2589609"/>
          </a:xfrm>
          <a:prstGeom prst="roundRect">
            <a:avLst>
              <a:gd name="adj" fmla="val 367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1027271" y="5253395"/>
            <a:ext cx="679847" cy="679847"/>
          </a:xfrm>
          <a:prstGeom prst="roundRect">
            <a:avLst>
              <a:gd name="adj" fmla="val 13448740"/>
            </a:avLst>
          </a:prstGeom>
          <a:solidFill>
            <a:srgbClr val="835E54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4199" y="5440323"/>
            <a:ext cx="305872" cy="30587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027271" y="6159818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Enable Alert Review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1027271" y="6649760"/>
            <a:ext cx="5940385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intuitive UI for fraud analysts to investigate and action alerts efficiently</a:t>
            </a:r>
            <a:endParaRPr lang="en-US" sz="1750" dirty="0"/>
          </a:p>
        </p:txBody>
      </p:sp>
      <p:sp>
        <p:nvSpPr>
          <p:cNvPr id="21" name="Shape 15"/>
          <p:cNvSpPr/>
          <p:nvPr/>
        </p:nvSpPr>
        <p:spPr>
          <a:xfrm>
            <a:off x="7428428" y="5019199"/>
            <a:ext cx="6408896" cy="2589609"/>
          </a:xfrm>
          <a:prstGeom prst="roundRect">
            <a:avLst>
              <a:gd name="adj" fmla="val 367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2" name="Shape 16"/>
          <p:cNvSpPr/>
          <p:nvPr/>
        </p:nvSpPr>
        <p:spPr>
          <a:xfrm>
            <a:off x="7662624" y="5253395"/>
            <a:ext cx="679847" cy="679847"/>
          </a:xfrm>
          <a:prstGeom prst="roundRect">
            <a:avLst>
              <a:gd name="adj" fmla="val 13448740"/>
            </a:avLst>
          </a:prstGeom>
          <a:solidFill>
            <a:srgbClr val="835E54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9553" y="5440323"/>
            <a:ext cx="305872" cy="305872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662624" y="6159818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Prioritise Intelligently</a:t>
            </a:r>
            <a:endParaRPr lang="en-US" sz="2200" dirty="0"/>
          </a:p>
        </p:txBody>
      </p:sp>
      <p:sp>
        <p:nvSpPr>
          <p:cNvPr id="25" name="Text 18"/>
          <p:cNvSpPr/>
          <p:nvPr/>
        </p:nvSpPr>
        <p:spPr>
          <a:xfrm>
            <a:off x="7662624" y="6649760"/>
            <a:ext cx="594050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Rank alerts by risk severity to optimise analyst workflow and response times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33550" y="485775"/>
            <a:ext cx="5640824" cy="551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System Architecture Overview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1390174"/>
            <a:ext cx="882372" cy="10589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92373" y="1566625"/>
            <a:ext cx="4141827" cy="196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Transaction Simulator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3447693" y="2096274"/>
            <a:ext cx="1010435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Generates realistic transaction patterns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50" y="2449116"/>
            <a:ext cx="882372" cy="10589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92373" y="2625566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Extractor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3447693" y="3125389"/>
            <a:ext cx="1010435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Processes raw data into analytical features</a:t>
            </a:r>
            <a:endParaRPr lang="en-US" sz="2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550" y="3508058"/>
            <a:ext cx="882372" cy="10589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92373" y="3684508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Rule Engine</a:t>
            </a:r>
            <a:endParaRPr lang="en-US" sz="3200" dirty="0"/>
          </a:p>
        </p:txBody>
      </p:sp>
      <p:sp>
        <p:nvSpPr>
          <p:cNvPr id="11" name="Text 6"/>
          <p:cNvSpPr/>
          <p:nvPr/>
        </p:nvSpPr>
        <p:spPr>
          <a:xfrm>
            <a:off x="3447693" y="4184330"/>
            <a:ext cx="1010435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Applies fraud detection rules</a:t>
            </a:r>
            <a:endParaRPr lang="en-US" sz="2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3550" y="4566999"/>
            <a:ext cx="882372" cy="10589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792373" y="4743450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ML Scoring</a:t>
            </a:r>
            <a:endParaRPr lang="en-US" sz="3200" dirty="0"/>
          </a:p>
        </p:txBody>
      </p:sp>
      <p:sp>
        <p:nvSpPr>
          <p:cNvPr id="14" name="Text 8"/>
          <p:cNvSpPr/>
          <p:nvPr/>
        </p:nvSpPr>
        <p:spPr>
          <a:xfrm>
            <a:off x="3447693" y="5243272"/>
            <a:ext cx="1010435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Generates risk scores using trained models</a:t>
            </a:r>
            <a:endParaRPr lang="en-US" sz="2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3550" y="5625941"/>
            <a:ext cx="882372" cy="10589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792373" y="5802392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Alert System</a:t>
            </a:r>
            <a:endParaRPr lang="en-US" sz="3200" dirty="0"/>
          </a:p>
        </p:txBody>
      </p:sp>
      <p:sp>
        <p:nvSpPr>
          <p:cNvPr id="17" name="Text 10"/>
          <p:cNvSpPr/>
          <p:nvPr/>
        </p:nvSpPr>
        <p:spPr>
          <a:xfrm>
            <a:off x="3447693" y="6302214"/>
            <a:ext cx="1010435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Creates prioritised alerts for review</a:t>
            </a:r>
            <a:endParaRPr lang="en-US" sz="24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3550" y="6684883"/>
            <a:ext cx="882372" cy="105894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2792373" y="6861334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Dashboard UI</a:t>
            </a:r>
            <a:endParaRPr lang="en-US" sz="3200" dirty="0"/>
          </a:p>
        </p:txBody>
      </p:sp>
      <p:sp>
        <p:nvSpPr>
          <p:cNvPr id="20" name="Text 12"/>
          <p:cNvSpPr/>
          <p:nvPr/>
        </p:nvSpPr>
        <p:spPr>
          <a:xfrm>
            <a:off x="3447693" y="7361156"/>
            <a:ext cx="1010435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analyst investigation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7698"/>
            <a:ext cx="61293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Transaction Data Sources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03452"/>
            <a:ext cx="269045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Generation Approach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838926"/>
            <a:ext cx="269045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utilises both synthetic and real-world transaction datasets to ensure comprehensive testing and validation of fraud detection capabilities.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583317"/>
            <a:ext cx="269045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Synthetic data allows controlled testing of edge cases and known fraud patterns without privacy concerns.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045268" y="1903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Transaction Fields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045268" y="2484596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 ID: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Unique identifier for each transaction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045268" y="3289697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Information: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Customer account and profile details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045268" y="4094798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Amount: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Transaction value in applicable currency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045268" y="4899898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Location Data: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Geographic coordinates and country codes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045268" y="5704999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Timestamp: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Precise transaction date and time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045268" y="6510099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Device &amp; IP: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Technical metadata for device fingerprinting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9472" y="351949"/>
            <a:ext cx="1245870" cy="289679"/>
          </a:xfrm>
          <a:prstGeom prst="roundRect">
            <a:avLst>
              <a:gd name="adj" fmla="val 17882"/>
            </a:avLst>
          </a:prstGeom>
          <a:solidFill>
            <a:srgbClr val="EBE2E0"/>
          </a:solidFill>
          <a:ln/>
        </p:spPr>
      </p:sp>
      <p:sp>
        <p:nvSpPr>
          <p:cNvPr id="4" name="Text 1"/>
          <p:cNvSpPr/>
          <p:nvPr/>
        </p:nvSpPr>
        <p:spPr>
          <a:xfrm>
            <a:off x="631865" y="398145"/>
            <a:ext cx="1061085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DETECTION RULES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562332" y="1008340"/>
            <a:ext cx="5527119" cy="481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Rule-Based Fraud Detection Logic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562332" y="1721286"/>
            <a:ext cx="8065056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rule engine applies multiple detection heuristics to identify suspicious transaction patterns in real-time.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562332" y="2141339"/>
            <a:ext cx="8065056" cy="933807"/>
          </a:xfrm>
          <a:prstGeom prst="roundRect">
            <a:avLst>
              <a:gd name="adj" fmla="val 6934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85192" y="2164199"/>
            <a:ext cx="616625" cy="888087"/>
          </a:xfrm>
          <a:prstGeom prst="roundRect">
            <a:avLst>
              <a:gd name="adj" fmla="val 6052"/>
            </a:avLst>
          </a:prstGeom>
          <a:solidFill>
            <a:srgbClr val="EBE2E0"/>
          </a:solidFill>
          <a:ln/>
        </p:spPr>
      </p:sp>
      <p:sp>
        <p:nvSpPr>
          <p:cNvPr id="9" name="Text 6"/>
          <p:cNvSpPr/>
          <p:nvPr/>
        </p:nvSpPr>
        <p:spPr>
          <a:xfrm>
            <a:off x="774025" y="2463760"/>
            <a:ext cx="231219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1355884" y="2318266"/>
            <a:ext cx="1975604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High Amount Threshold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1355884" y="2651522"/>
            <a:ext cx="7094577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Flags transactions exceeding predefined limits based on account history and transaction type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562332" y="3229213"/>
            <a:ext cx="8065056" cy="933807"/>
          </a:xfrm>
          <a:prstGeom prst="roundRect">
            <a:avLst>
              <a:gd name="adj" fmla="val 6934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85192" y="3252073"/>
            <a:ext cx="616625" cy="888087"/>
          </a:xfrm>
          <a:prstGeom prst="roundRect">
            <a:avLst>
              <a:gd name="adj" fmla="val 6052"/>
            </a:avLst>
          </a:prstGeom>
          <a:solidFill>
            <a:srgbClr val="EBE2E0"/>
          </a:solidFill>
          <a:ln/>
        </p:spPr>
      </p:sp>
      <p:sp>
        <p:nvSpPr>
          <p:cNvPr id="14" name="Text 11"/>
          <p:cNvSpPr/>
          <p:nvPr/>
        </p:nvSpPr>
        <p:spPr>
          <a:xfrm>
            <a:off x="774025" y="3551634"/>
            <a:ext cx="231219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1355884" y="3406140"/>
            <a:ext cx="1927027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Velocity Detection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1355884" y="3739396"/>
            <a:ext cx="7094577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Identifies unusual transaction frequency patterns within defined time windows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562332" y="4317087"/>
            <a:ext cx="8065056" cy="933807"/>
          </a:xfrm>
          <a:prstGeom prst="roundRect">
            <a:avLst>
              <a:gd name="adj" fmla="val 6934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585192" y="4339947"/>
            <a:ext cx="616625" cy="888087"/>
          </a:xfrm>
          <a:prstGeom prst="roundRect">
            <a:avLst>
              <a:gd name="adj" fmla="val 6052"/>
            </a:avLst>
          </a:prstGeom>
          <a:solidFill>
            <a:srgbClr val="EBE2E0"/>
          </a:solidFill>
          <a:ln/>
        </p:spPr>
      </p:sp>
      <p:sp>
        <p:nvSpPr>
          <p:cNvPr id="19" name="Text 16"/>
          <p:cNvSpPr/>
          <p:nvPr/>
        </p:nvSpPr>
        <p:spPr>
          <a:xfrm>
            <a:off x="774025" y="4639508"/>
            <a:ext cx="231219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1355884" y="4494014"/>
            <a:ext cx="1927027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Geographic Anomalies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1355884" y="4827270"/>
            <a:ext cx="7094577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Detects country mismatches and impossible travel scenarios based on location data</a:t>
            </a:r>
            <a:endParaRPr lang="en-US" sz="1200" dirty="0"/>
          </a:p>
        </p:txBody>
      </p:sp>
      <p:sp>
        <p:nvSpPr>
          <p:cNvPr id="22" name="Shape 19"/>
          <p:cNvSpPr/>
          <p:nvPr/>
        </p:nvSpPr>
        <p:spPr>
          <a:xfrm>
            <a:off x="562332" y="5404961"/>
            <a:ext cx="8065056" cy="933807"/>
          </a:xfrm>
          <a:prstGeom prst="roundRect">
            <a:avLst>
              <a:gd name="adj" fmla="val 6934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585192" y="5427821"/>
            <a:ext cx="616625" cy="888087"/>
          </a:xfrm>
          <a:prstGeom prst="roundRect">
            <a:avLst>
              <a:gd name="adj" fmla="val 6052"/>
            </a:avLst>
          </a:prstGeom>
          <a:solidFill>
            <a:srgbClr val="EBE2E0"/>
          </a:solidFill>
          <a:ln/>
        </p:spPr>
      </p:sp>
      <p:sp>
        <p:nvSpPr>
          <p:cNvPr id="24" name="Text 21"/>
          <p:cNvSpPr/>
          <p:nvPr/>
        </p:nvSpPr>
        <p:spPr>
          <a:xfrm>
            <a:off x="774025" y="5727382"/>
            <a:ext cx="231219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dirty="0"/>
          </a:p>
        </p:txBody>
      </p:sp>
      <p:sp>
        <p:nvSpPr>
          <p:cNvPr id="25" name="Text 22"/>
          <p:cNvSpPr/>
          <p:nvPr/>
        </p:nvSpPr>
        <p:spPr>
          <a:xfrm>
            <a:off x="1355884" y="5581888"/>
            <a:ext cx="1992392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Device &amp; IP Risk Scoring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1355884" y="5915144"/>
            <a:ext cx="7094577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Evaluates device fingerprints, IP reputation, and access pattern consistency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6450" y="456843"/>
            <a:ext cx="5464731" cy="517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Machine Learning Risk Scoring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10637" y="1628868"/>
            <a:ext cx="2070616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Model Architecture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0637" y="2053207"/>
            <a:ext cx="5580698" cy="932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employs ensemble methods including Random Forest and </a:t>
            </a:r>
            <a:r>
              <a:rPr lang="en-US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XGBoost</a:t>
            </a: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classifiers to generate fraud probability scores.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10637" y="3198397"/>
            <a:ext cx="5580698" cy="932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models are trained on historical transaction data with known fraud labels, learning complex patterns that rules alone cannot capture.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849534" y="4699256"/>
            <a:ext cx="2070616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Engineering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849534" y="5123595"/>
            <a:ext cx="558069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 velocity metrics (hourly, daily)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49534" y="5446373"/>
            <a:ext cx="558069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Amount deviation from user baseline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849534" y="5769152"/>
            <a:ext cx="558069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Geographic distance calculations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849534" y="6091930"/>
            <a:ext cx="558069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Time-based behavioural patterns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849534" y="6414709"/>
            <a:ext cx="558069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Device and session consistency scores</a:t>
            </a:r>
            <a:endParaRPr lang="en-US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866" y="1409105"/>
            <a:ext cx="4492585" cy="4492585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8068866" y="6088023"/>
            <a:ext cx="4492585" cy="1498402"/>
          </a:xfrm>
          <a:prstGeom prst="roundRect">
            <a:avLst>
              <a:gd name="adj" fmla="val 4643"/>
            </a:avLst>
          </a:prstGeom>
          <a:solidFill>
            <a:srgbClr val="E1D4D0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482" y="6340435"/>
            <a:ext cx="207050" cy="165616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8607147" y="6294953"/>
            <a:ext cx="3788688" cy="1059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Risk Score Interpretation:</a:t>
            </a:r>
            <a:r>
              <a:rPr lang="en-US" sz="13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Model outputs range from 0.0 (lowest risk) to 1.0 (highest risk), with thresholds calibrated to balance false positives and detection rates.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8613" y="954167"/>
            <a:ext cx="4718566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Intelligent Alert Generation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048613" y="1696998"/>
            <a:ext cx="16061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048613" y="1947029"/>
            <a:ext cx="8019574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6" name="Text 3"/>
          <p:cNvSpPr/>
          <p:nvPr/>
        </p:nvSpPr>
        <p:spPr>
          <a:xfrm>
            <a:off x="6048613" y="2072997"/>
            <a:ext cx="2273260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Rule Trigger Identification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048613" y="2420183"/>
            <a:ext cx="80195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</a:t>
            </a: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captures which specific detection rules were violated by each transaction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048613" y="2958108"/>
            <a:ext cx="16061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6048613" y="3208139"/>
            <a:ext cx="8019574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0" name="Text 7"/>
          <p:cNvSpPr/>
          <p:nvPr/>
        </p:nvSpPr>
        <p:spPr>
          <a:xfrm>
            <a:off x="6048613" y="3334107"/>
            <a:ext cx="2262664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ML Score Threshold Check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048613" y="3681293"/>
            <a:ext cx="80195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Evaluates whether machine learning risk score exceeds configured sensitivity threshold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048613" y="4219218"/>
            <a:ext cx="16061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6048613" y="4469249"/>
            <a:ext cx="8019574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4" name="Text 11"/>
          <p:cNvSpPr/>
          <p:nvPr/>
        </p:nvSpPr>
        <p:spPr>
          <a:xfrm>
            <a:off x="6048613" y="4595217"/>
            <a:ext cx="2661047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Combination Logic Application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048613" y="4942403"/>
            <a:ext cx="80195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Determines whether rule violations alone, ML score alone, or combined signals trigger an alert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048613" y="5480328"/>
            <a:ext cx="16061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6048613" y="5730359"/>
            <a:ext cx="8019574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8" name="Text 15"/>
          <p:cNvSpPr/>
          <p:nvPr/>
        </p:nvSpPr>
        <p:spPr>
          <a:xfrm>
            <a:off x="6048613" y="5856327"/>
            <a:ext cx="2007870" cy="250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Priority Assignment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048613" y="6203513"/>
            <a:ext cx="80195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Calculates alert severity based on number of rules triggered, ML confidence, and transaction amount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6048613" y="6761440"/>
            <a:ext cx="8019574" cy="513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Alerts are enriched with contextual metadata including triggered rules, risk scores, and customer history to support efficient analyst review.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5525"/>
            <a:ext cx="60701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Fraud Analyst Dashboard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07933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04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Overview Dashboard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9536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metrics showing alert volumes, detection rates, and system health indicators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507933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304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Recent Transactions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79536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Live feed of latest transactions with risk scores and flagged anomalies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507933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304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Alert Review Interface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79536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alert management with advanced filtering, search, and investigation tools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2973</TotalTime>
  <Words>1526</Words>
  <Application>Microsoft Office PowerPoint</Application>
  <PresentationFormat>Custom</PresentationFormat>
  <Paragraphs>209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Calibri</vt:lpstr>
      <vt:lpstr>Lato Bold</vt:lpstr>
      <vt:lpstr>Crimson Pro Light</vt:lpstr>
      <vt:lpstr>Open Sans</vt:lpstr>
      <vt:lpstr>Crimson Pro Bold</vt:lpstr>
      <vt:lpstr>Arial</vt:lpstr>
      <vt:lpstr>Lato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Adimulam Mourya</cp:lastModifiedBy>
  <cp:revision>11</cp:revision>
  <dcterms:created xsi:type="dcterms:W3CDTF">2026-01-20T12:57:38Z</dcterms:created>
  <dcterms:modified xsi:type="dcterms:W3CDTF">2026-01-23T09:05:45Z</dcterms:modified>
</cp:coreProperties>
</file>